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omments/comment1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7" r:id="rId8"/>
    <p:sldId id="261" r:id="rId9"/>
    <p:sldId id="262" r:id="rId10"/>
    <p:sldId id="263" r:id="rId11"/>
    <p:sldId id="265" r:id="rId12"/>
    <p:sldId id="268" r:id="rId13"/>
    <p:sldId id="269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bak, Rafal (Nokia - PL/Wroclaw)" initials="KR(-P" lastIdx="1" clrIdx="0">
    <p:extLst>
      <p:ext uri="{19B8F6BF-5375-455C-9EA6-DF929625EA0E}">
        <p15:presenceInfo xmlns:p15="http://schemas.microsoft.com/office/powerpoint/2012/main" userId="S-1-5-21-1593251271-2640304127-1825641215-180338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6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7T07:47:00.854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10.jpeg>
</file>

<file path=ppt/media/image11.jpg>
</file>

<file path=ppt/media/image12.jp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15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59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1002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60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26698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938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163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15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466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709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01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807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16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267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05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732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F1B11-75CB-4E16-99EC-A3AE588075BD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28B251D-7E57-42FF-9C1B-732686439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85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bp.olsztyn.pl/~krist/skrypt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8192A-05D0-41D0-BE70-794F7FEB7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031" y="1613647"/>
            <a:ext cx="9144000" cy="3725116"/>
          </a:xfrm>
        </p:spPr>
        <p:txBody>
          <a:bodyPr>
            <a:normAutofit fontScale="90000"/>
          </a:bodyPr>
          <a:lstStyle/>
          <a:p>
            <a:r>
              <a:rPr lang="pl-PL" b="1" dirty="0"/>
              <a:t>Badania nad mikrorozmnażaniem gatunków ginących na przykładzie śnieżycy karpackiej i szachownicy </a:t>
            </a:r>
            <a:r>
              <a:rPr lang="pl-PL" b="1" dirty="0" err="1"/>
              <a:t>kostkowatej</a:t>
            </a:r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FFC52E-AA0B-424A-8639-62848F2EC612}"/>
              </a:ext>
            </a:extLst>
          </p:cNvPr>
          <p:cNvSpPr txBox="1"/>
          <p:nvPr/>
        </p:nvSpPr>
        <p:spPr>
          <a:xfrm>
            <a:off x="6944498" y="5834448"/>
            <a:ext cx="49797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b="1" dirty="0"/>
              <a:t>Autor: Rafał Kobak</a:t>
            </a:r>
          </a:p>
          <a:p>
            <a:r>
              <a:rPr lang="pl-PL" sz="2000" b="1" dirty="0"/>
              <a:t>Promotor: prof. dr hab. Adela Adamus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4572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B01ABD7-5A5A-41C1-B20E-169ECC05B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Stan realizacji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51A1AC-1330-4A49-88A2-DA7D027F3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786" y="2753712"/>
            <a:ext cx="5822939" cy="38814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1BCE65-6F5A-4AA2-880B-77ACAA4F9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643" y="1491956"/>
            <a:ext cx="5238008" cy="349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258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D75B8D-9AC2-4AA5-B52E-C59B67E4A7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47" y="2076555"/>
            <a:ext cx="5358539" cy="35723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5A5DFE-0F96-4F9A-9E77-9468075ED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812" y="2905284"/>
            <a:ext cx="5324313" cy="3549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DEF19F4-B52F-4EAB-B4F5-EE9E55C4E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Stan realizacji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92197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4654D-BEC9-4BFF-8D15-B65DC52E5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Literatura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A6943-414B-4C26-A617-7A0AA7B30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10765023" cy="3880773"/>
          </a:xfrm>
        </p:spPr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pl-PL" dirty="0"/>
              <a:t>[1] – Stefan </a:t>
            </a:r>
            <a:r>
              <a:rPr lang="pl-PL" dirty="0" err="1"/>
              <a:t>Malepszy</a:t>
            </a:r>
            <a:r>
              <a:rPr lang="pl-PL" dirty="0"/>
              <a:t>,</a:t>
            </a:r>
            <a:r>
              <a:rPr lang="pl-PL" i="1" dirty="0"/>
              <a:t> Biotechnologia roślin</a:t>
            </a:r>
            <a:r>
              <a:rPr lang="pl-PL" dirty="0"/>
              <a:t>, KDC, Warszawa 2017. </a:t>
            </a:r>
            <a:endParaRPr lang="en-US" dirty="0"/>
          </a:p>
          <a:p>
            <a:pPr marL="0" indent="0">
              <a:spcBef>
                <a:spcPts val="1800"/>
              </a:spcBef>
              <a:buNone/>
            </a:pPr>
            <a:r>
              <a:rPr lang="pl-PL" dirty="0"/>
              <a:t>[2] – Dariusz J. Michalczyk, </a:t>
            </a:r>
            <a:r>
              <a:rPr lang="pl-PL" i="1" dirty="0"/>
              <a:t>Wykłady i ćwiczenia z roślinnych kultur in-vitro, </a:t>
            </a:r>
            <a:r>
              <a:rPr lang="pl-PL" dirty="0"/>
              <a:t>Olsztyn, 2011</a:t>
            </a:r>
            <a:r>
              <a:rPr lang="pl-PL" i="1" dirty="0"/>
              <a:t>.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pl-PL" u="sng" dirty="0">
                <a:hlinkClick r:id="rId2"/>
              </a:rPr>
              <a:t>http://www.wbp.olsztyn.pl/~krist/skrypt/</a:t>
            </a:r>
            <a:r>
              <a:rPr lang="pl-PL" dirty="0"/>
              <a:t> </a:t>
            </a:r>
            <a:endParaRPr lang="en-US" dirty="0"/>
          </a:p>
          <a:p>
            <a:pPr marL="0" indent="0">
              <a:spcBef>
                <a:spcPts val="1800"/>
              </a:spcBef>
              <a:buNone/>
            </a:pPr>
            <a:r>
              <a:rPr lang="pl-PL" dirty="0"/>
              <a:t>[3] – Zbigniew Mirek, Halina Piękoś-Mirkowa, </a:t>
            </a:r>
            <a:r>
              <a:rPr lang="pl-PL" i="1" dirty="0"/>
              <a:t>Czerwona Księga Karpat Polskich - Rośliny Naczyniowe</a:t>
            </a:r>
            <a:r>
              <a:rPr lang="pl-PL" dirty="0"/>
              <a:t>, Instytut Botaniki PAN, Kraków 2008</a:t>
            </a:r>
            <a:endParaRPr lang="en-US" dirty="0"/>
          </a:p>
          <a:p>
            <a:pPr marL="0" indent="0">
              <a:spcBef>
                <a:spcPts val="1800"/>
              </a:spcBef>
              <a:buNone/>
            </a:pPr>
            <a:r>
              <a:rPr lang="en-US" dirty="0"/>
              <a:t>[4] – Y.P.S. Bajaj, Biotechnology in Agriculture and Forestry 40 Springer 1997,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N. </a:t>
            </a:r>
            <a:r>
              <a:rPr lang="en-US" dirty="0" err="1"/>
              <a:t>Zagorska</a:t>
            </a:r>
            <a:r>
              <a:rPr lang="en-US" dirty="0"/>
              <a:t> Micropropagation of </a:t>
            </a:r>
            <a:r>
              <a:rPr lang="en-US" dirty="0" err="1"/>
              <a:t>Leucojum</a:t>
            </a:r>
            <a:r>
              <a:rPr lang="en-US" dirty="0"/>
              <a:t> </a:t>
            </a:r>
            <a:r>
              <a:rPr lang="en-US" dirty="0" err="1"/>
              <a:t>aestivum</a:t>
            </a:r>
            <a:r>
              <a:rPr lang="en-US" dirty="0"/>
              <a:t> L.(Summer Snowflake) </a:t>
            </a:r>
            <a:endParaRPr lang="pl-PL" dirty="0"/>
          </a:p>
          <a:p>
            <a:pPr marL="0" indent="0">
              <a:spcBef>
                <a:spcPts val="1800"/>
              </a:spcBef>
              <a:buNone/>
            </a:pPr>
            <a:r>
              <a:rPr lang="en-US" dirty="0"/>
              <a:t>[5] – Agata </a:t>
            </a:r>
            <a:r>
              <a:rPr lang="en-US" dirty="0" err="1"/>
              <a:t>Ptak</a:t>
            </a:r>
            <a:r>
              <a:rPr lang="en-US" dirty="0"/>
              <a:t>, </a:t>
            </a:r>
            <a:r>
              <a:rPr lang="en-US" i="1" dirty="0" err="1"/>
              <a:t>Leucojum</a:t>
            </a:r>
            <a:r>
              <a:rPr lang="en-US" i="1" dirty="0"/>
              <a:t> </a:t>
            </a:r>
            <a:r>
              <a:rPr lang="en-US" i="1" dirty="0" err="1"/>
              <a:t>aestivum</a:t>
            </a:r>
            <a:r>
              <a:rPr lang="en-US" i="1" dirty="0"/>
              <a:t> L. in vitro bulbs induction</a:t>
            </a:r>
            <a:r>
              <a:rPr lang="pl-PL" dirty="0"/>
              <a:t> </a:t>
            </a:r>
            <a:r>
              <a:rPr lang="en-US" i="1" dirty="0"/>
              <a:t>and acclimatization, </a:t>
            </a:r>
            <a:r>
              <a:rPr lang="en-US" dirty="0"/>
              <a:t>Agricultural University, </a:t>
            </a:r>
            <a:r>
              <a:rPr lang="en-US" dirty="0" err="1"/>
              <a:t>Kraków</a:t>
            </a:r>
            <a:r>
              <a:rPr lang="en-US" dirty="0"/>
              <a:t>, 2014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00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4654D-BEC9-4BFF-8D15-B65DC52E5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Literatura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A6943-414B-4C26-A617-7A0AA7B30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10765023" cy="3880773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dirty="0"/>
              <a:t>[6] – </a:t>
            </a:r>
            <a:r>
              <a:rPr lang="en-US" dirty="0" err="1"/>
              <a:t>Marija</a:t>
            </a:r>
            <a:r>
              <a:rPr lang="en-US" dirty="0"/>
              <a:t> </a:t>
            </a:r>
            <a:r>
              <a:rPr lang="en-US" dirty="0" err="1"/>
              <a:t>Petrić</a:t>
            </a:r>
            <a:r>
              <a:rPr lang="en-US" dirty="0"/>
              <a:t>,</a:t>
            </a:r>
            <a:r>
              <a:rPr lang="en-US" i="1" dirty="0"/>
              <a:t> Activity of antioxidant enzymes during induction of morphogenesis of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Fritillaria </a:t>
            </a:r>
            <a:r>
              <a:rPr lang="en-US" i="1" dirty="0" err="1"/>
              <a:t>meleagris</a:t>
            </a:r>
            <a:r>
              <a:rPr lang="en-US" i="1" dirty="0"/>
              <a:t> in bulb scale culture</a:t>
            </a:r>
            <a:r>
              <a:rPr lang="en-US" dirty="0"/>
              <a:t>, University of Belgrade, Belgrade, 2014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/>
              <a:t>[</a:t>
            </a:r>
            <a:r>
              <a:rPr lang="en-US" dirty="0"/>
              <a:t>7] – </a:t>
            </a:r>
            <a:r>
              <a:rPr lang="en-US" dirty="0" err="1"/>
              <a:t>Marija</a:t>
            </a:r>
            <a:r>
              <a:rPr lang="en-US" dirty="0"/>
              <a:t> </a:t>
            </a:r>
            <a:r>
              <a:rPr lang="en-US" dirty="0" err="1"/>
              <a:t>Nikolić</a:t>
            </a:r>
            <a:r>
              <a:rPr lang="en-US" dirty="0"/>
              <a:t>,</a:t>
            </a:r>
            <a:r>
              <a:rPr lang="en-US" i="1" dirty="0"/>
              <a:t> Effect of low temperature on rooting rate and carbohydrate content of Fritillaria </a:t>
            </a:r>
            <a:r>
              <a:rPr lang="en-US" i="1" dirty="0" err="1"/>
              <a:t>meleagris</a:t>
            </a:r>
            <a:r>
              <a:rPr lang="en-US" i="1" dirty="0"/>
              <a:t> bulbs formed in culture in vitro</a:t>
            </a:r>
            <a:r>
              <a:rPr lang="en-US" dirty="0"/>
              <a:t>, "</a:t>
            </a:r>
            <a:r>
              <a:rPr lang="en-US" dirty="0" err="1"/>
              <a:t>Siniša</a:t>
            </a:r>
            <a:r>
              <a:rPr lang="en-US" dirty="0"/>
              <a:t> </a:t>
            </a:r>
            <a:r>
              <a:rPr lang="en-US" dirty="0" err="1"/>
              <a:t>Stanković</a:t>
            </a:r>
            <a:r>
              <a:rPr lang="en-US" dirty="0"/>
              <a:t>" Institute for Biological Research, Belgrade, 2008 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dirty="0"/>
              <a:t>[8] – </a:t>
            </a:r>
            <a:r>
              <a:rPr lang="en-US" dirty="0" err="1"/>
              <a:t>Suleyman</a:t>
            </a:r>
            <a:r>
              <a:rPr lang="en-US" dirty="0"/>
              <a:t> Kizil,</a:t>
            </a:r>
            <a:r>
              <a:rPr lang="en-US" i="1" dirty="0"/>
              <a:t> Accelerated micropropagation of endemic Fritillaria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Aurea </a:t>
            </a:r>
            <a:r>
              <a:rPr lang="en-US" i="1" dirty="0" err="1"/>
              <a:t>schott</a:t>
            </a:r>
            <a:r>
              <a:rPr lang="en-US" dirty="0"/>
              <a:t>, Ankara University, Ankara, 2016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dirty="0"/>
              <a:t>[9] – D. S. </a:t>
            </a:r>
            <a:r>
              <a:rPr lang="en-US" dirty="0" err="1"/>
              <a:t>Muraseva</a:t>
            </a:r>
            <a:r>
              <a:rPr lang="en-US" dirty="0"/>
              <a:t>,</a:t>
            </a:r>
            <a:r>
              <a:rPr lang="en-US" i="1" dirty="0"/>
              <a:t> In Vitro Propagation and Conservation of Rare Species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Fritillaria </a:t>
            </a:r>
            <a:r>
              <a:rPr lang="en-US" i="1" dirty="0" err="1"/>
              <a:t>meleagris</a:t>
            </a:r>
            <a:r>
              <a:rPr lang="en-US" i="1" dirty="0"/>
              <a:t> L. from Floral Explants</a:t>
            </a:r>
            <a:r>
              <a:rPr lang="en-US" dirty="0"/>
              <a:t>, Central Siberian Botanical Garden, Novosibirsk, 2015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368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31F7-1C5C-4A44-8A5E-0CFDBFBDF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391" y="2728315"/>
            <a:ext cx="10515600" cy="1325563"/>
          </a:xfrm>
        </p:spPr>
        <p:txBody>
          <a:bodyPr/>
          <a:lstStyle/>
          <a:p>
            <a:r>
              <a:rPr lang="pl-PL" b="1" dirty="0"/>
              <a:t>Dziękuję za uwagę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91481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29DA-CE04-43E4-AC5B-03E5DF934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486032"/>
            <a:ext cx="8596668" cy="1320800"/>
          </a:xfrm>
        </p:spPr>
        <p:txBody>
          <a:bodyPr/>
          <a:lstStyle/>
          <a:p>
            <a:pPr algn="ctr"/>
            <a:r>
              <a:rPr lang="pl-PL" b="1" dirty="0"/>
              <a:t>Szachownica </a:t>
            </a:r>
            <a:r>
              <a:rPr lang="pl-PL" b="1" dirty="0" err="1"/>
              <a:t>kostkowata</a:t>
            </a:r>
            <a:endParaRPr lang="en-US" b="1" dirty="0"/>
          </a:p>
        </p:txBody>
      </p:sp>
      <p:pic>
        <p:nvPicPr>
          <p:cNvPr id="1026" name="Picture 2" descr="Znalezione obrazy dla zapytania szachownica kostkowata">
            <a:extLst>
              <a:ext uri="{FF2B5EF4-FFF2-40B4-BE49-F238E27FC236}">
                <a16:creationId xmlns:a16="http://schemas.microsoft.com/office/drawing/2014/main" id="{9F3B0BE5-2939-4C2B-9FBE-26F7BCE81A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321921"/>
            <a:ext cx="476250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Znalezione obrazy dla zapytania szachownica kostkowata">
            <a:extLst>
              <a:ext uri="{FF2B5EF4-FFF2-40B4-BE49-F238E27FC236}">
                <a16:creationId xmlns:a16="http://schemas.microsoft.com/office/drawing/2014/main" id="{DAC5A6E9-6F4A-4BCC-83EC-C19E38F24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5514" y="1690688"/>
            <a:ext cx="3196688" cy="442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834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6E90E-4793-4DB0-B96C-A00C46B16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Śnieżyca karpacka</a:t>
            </a:r>
            <a:endParaRPr lang="en-US" b="1" dirty="0"/>
          </a:p>
        </p:txBody>
      </p:sp>
      <p:pic>
        <p:nvPicPr>
          <p:cNvPr id="2050" name="Picture 2" descr="Znalezione obrazy dla zapytania ÅnieÅ¼yca karpacka">
            <a:extLst>
              <a:ext uri="{FF2B5EF4-FFF2-40B4-BE49-F238E27FC236}">
                <a16:creationId xmlns:a16="http://schemas.microsoft.com/office/drawing/2014/main" id="{85105419-D424-4E63-B5A2-DED73BECE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357" y="2179429"/>
            <a:ext cx="4381016" cy="3289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Znalezione obrazy dla zapytania ÅnieÅ¼yca karpacka">
            <a:extLst>
              <a:ext uri="{FF2B5EF4-FFF2-40B4-BE49-F238E27FC236}">
                <a16:creationId xmlns:a16="http://schemas.microsoft.com/office/drawing/2014/main" id="{286229CF-A67B-4637-9B77-D6E77A38D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608" y="1604977"/>
            <a:ext cx="4415165" cy="443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11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B68-FA31-4921-AC49-D5613FD3B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Cel pracy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45F9E7-9D13-4529-AB12-EC6A3FE10EAB}"/>
              </a:ext>
            </a:extLst>
          </p:cNvPr>
          <p:cNvSpPr txBox="1"/>
          <p:nvPr/>
        </p:nvSpPr>
        <p:spPr>
          <a:xfrm>
            <a:off x="838200" y="1850315"/>
            <a:ext cx="8327315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pl-PL" sz="2800" dirty="0"/>
              <a:t>Określenie wpływu rodzaju </a:t>
            </a:r>
            <a:r>
              <a:rPr lang="pl-PL" sz="2800" dirty="0" err="1"/>
              <a:t>eksplantatu</a:t>
            </a:r>
            <a:r>
              <a:rPr lang="pl-PL" sz="2800" dirty="0"/>
              <a:t> na współczynnik rozmnażania</a:t>
            </a:r>
          </a:p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pl-PL" sz="2800" dirty="0"/>
              <a:t>Określenie wpływu położenia </a:t>
            </a:r>
            <a:r>
              <a:rPr lang="pl-PL" sz="2800" dirty="0" err="1"/>
              <a:t>eksplantatu</a:t>
            </a:r>
            <a:r>
              <a:rPr lang="pl-PL" sz="2800" dirty="0"/>
              <a:t> na pożywce na współczynnik rozmnażania </a:t>
            </a:r>
          </a:p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pl-PL" sz="2800" dirty="0"/>
              <a:t>Opracowanie efektywnych metod odkażania badanych roślin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29627-0583-475C-8F7D-0EAE89608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Metodyka badań</a:t>
            </a:r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9E577-71A6-4AA6-B468-E6DFA9DC6C2A}"/>
              </a:ext>
            </a:extLst>
          </p:cNvPr>
          <p:cNvSpPr txBox="1"/>
          <p:nvPr/>
        </p:nvSpPr>
        <p:spPr>
          <a:xfrm>
            <a:off x="838200" y="1850315"/>
            <a:ext cx="8327315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pl-PL" sz="2800" dirty="0"/>
              <a:t>Materiał wyjściowy</a:t>
            </a:r>
          </a:p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pl-PL" sz="2800" dirty="0"/>
              <a:t>Ilość </a:t>
            </a:r>
            <a:r>
              <a:rPr lang="pl-PL" sz="2800" dirty="0" err="1"/>
              <a:t>eksplantatów</a:t>
            </a:r>
            <a:r>
              <a:rPr lang="pl-PL" sz="2800" dirty="0"/>
              <a:t> z jednej rośliny</a:t>
            </a:r>
          </a:p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pl-PL" sz="2800" dirty="0"/>
              <a:t>Rodzaje </a:t>
            </a:r>
            <a:r>
              <a:rPr lang="pl-PL" sz="2800" dirty="0" err="1"/>
              <a:t>eksplantatów</a:t>
            </a:r>
            <a:endParaRPr lang="pl-PL" sz="2800" dirty="0"/>
          </a:p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pl-PL" sz="2800" dirty="0"/>
              <a:t>Położenie </a:t>
            </a:r>
            <a:r>
              <a:rPr lang="pl-PL" sz="2800" dirty="0" err="1"/>
              <a:t>eksplantatów</a:t>
            </a:r>
            <a:r>
              <a:rPr lang="pl-PL" sz="2800" dirty="0"/>
              <a:t> na pożywce</a:t>
            </a:r>
          </a:p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pl-PL" sz="2800" dirty="0"/>
              <a:t>Technika mikrorozmnażania</a:t>
            </a:r>
          </a:p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pl-PL" sz="2800" dirty="0"/>
              <a:t>Cykl rozmnażania dla roślin cebulowych</a:t>
            </a:r>
          </a:p>
        </p:txBody>
      </p:sp>
    </p:spTree>
    <p:extLst>
      <p:ext uri="{BB962C8B-B14F-4D97-AF65-F5344CB8AC3E}">
        <p14:creationId xmlns:p14="http://schemas.microsoft.com/office/powerpoint/2010/main" val="3139388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4026F6B-CCB4-41C0-94A4-82A9E0656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Stan realizacji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F97295-685C-4559-B6A1-E8C703AAA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4" y="1442715"/>
            <a:ext cx="7854778" cy="523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301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DDD95-BD1F-42BC-9377-16AC0361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Stan realizacji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B7D2D1-CE98-4A01-8FCC-36E4F4F52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259" y="1441341"/>
            <a:ext cx="7915760" cy="527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736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8ED9E-BBC1-44BC-A9B7-451F4271E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Stan realizacji</a:t>
            </a:r>
            <a:endParaRPr lang="en-US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DA3D5B-7C6C-49BC-999D-F10AC0BBD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376" y="1690688"/>
            <a:ext cx="3859600" cy="39598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3ADF73-2336-420B-812C-51E71B843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34" y="1690688"/>
            <a:ext cx="3767184" cy="395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337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8ED9E-BBC1-44BC-A9B7-451F4271E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 dirty="0"/>
              <a:t>Stan realizacji</a:t>
            </a:r>
            <a:endParaRPr lang="en-US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DA3D5B-7C6C-49BC-999D-F10AC0BBD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376" y="1690688"/>
            <a:ext cx="3859600" cy="39598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3ADF73-2336-420B-812C-51E71B843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34" y="1690688"/>
            <a:ext cx="3767184" cy="395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2611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61</TotalTime>
  <Words>292</Words>
  <Application>Microsoft Office PowerPoint</Application>
  <PresentationFormat>Widescreen</PresentationFormat>
  <Paragraphs>39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Badania nad mikrorozmnażaniem gatunków ginących na przykładzie śnieżycy karpackiej i szachownicy kostkowatej</vt:lpstr>
      <vt:lpstr>Szachownica kostkowata</vt:lpstr>
      <vt:lpstr>Śnieżyca karpacka</vt:lpstr>
      <vt:lpstr>Cel pracy</vt:lpstr>
      <vt:lpstr>Metodyka badań</vt:lpstr>
      <vt:lpstr>Stan realizacji</vt:lpstr>
      <vt:lpstr>Stan realizacji</vt:lpstr>
      <vt:lpstr>Stan realizacji</vt:lpstr>
      <vt:lpstr>Stan realizacji</vt:lpstr>
      <vt:lpstr>Stan realizacji</vt:lpstr>
      <vt:lpstr>Stan realizacji</vt:lpstr>
      <vt:lpstr>Literatura</vt:lpstr>
      <vt:lpstr>Literatura</vt:lpstr>
      <vt:lpstr>Dziękuję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Badania nad mikrorozmnażaniem gatunków ginących na przykładzie śnieżycy karpackiej i szachownicy kostkowatej</dc:title>
  <dc:creator>Kobak, Rafal (Nokia - PL/Wroclaw)</dc:creator>
  <cp:lastModifiedBy>Kobak, Rafal (Nokia - PL/Wroclaw)</cp:lastModifiedBy>
  <cp:revision>14</cp:revision>
  <dcterms:created xsi:type="dcterms:W3CDTF">2018-04-07T05:13:12Z</dcterms:created>
  <dcterms:modified xsi:type="dcterms:W3CDTF">2018-04-22T16:22:41Z</dcterms:modified>
</cp:coreProperties>
</file>

<file path=docProps/thumbnail.jpeg>
</file>